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75" r:id="rId2"/>
    <p:sldId id="257" r:id="rId3"/>
    <p:sldId id="291" r:id="rId4"/>
    <p:sldId id="265" r:id="rId5"/>
    <p:sldId id="277" r:id="rId6"/>
    <p:sldId id="278" r:id="rId7"/>
    <p:sldId id="294" r:id="rId8"/>
    <p:sldId id="276" r:id="rId9"/>
    <p:sldId id="292" r:id="rId10"/>
    <p:sldId id="293" r:id="rId11"/>
    <p:sldId id="305" r:id="rId12"/>
    <p:sldId id="279" r:id="rId13"/>
    <p:sldId id="280" r:id="rId14"/>
    <p:sldId id="281" r:id="rId15"/>
    <p:sldId id="266" r:id="rId16"/>
    <p:sldId id="282" r:id="rId17"/>
    <p:sldId id="283" r:id="rId18"/>
    <p:sldId id="290" r:id="rId19"/>
    <p:sldId id="284" r:id="rId20"/>
    <p:sldId id="285" r:id="rId21"/>
    <p:sldId id="286" r:id="rId22"/>
    <p:sldId id="287" r:id="rId23"/>
    <p:sldId id="288" r:id="rId24"/>
    <p:sldId id="289" r:id="rId25"/>
    <p:sldId id="302" r:id="rId26"/>
    <p:sldId id="304" r:id="rId27"/>
    <p:sldId id="303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6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>
        <p:scale>
          <a:sx n="100" d="100"/>
          <a:sy n="100" d="100"/>
        </p:scale>
        <p:origin x="926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0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3E05-0396-6D43-F0FC-5911BF2F9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65A0A-FF9B-BA93-6690-9CA1EB0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D51A-C275-A2D1-956F-30EBAB24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Genetic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24288-47CD-1E24-DC8A-4C81B56EE6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GA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PFSP: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Khởi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quần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(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NEH Seed)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(</a:t>
            </a:r>
            <a:r>
              <a:rPr lang="en-US" sz="2400" dirty="0" err="1"/>
              <a:t>makespan</a:t>
            </a:r>
            <a:r>
              <a:rPr lang="en-US" sz="2400" dirty="0"/>
              <a:t>)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chế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cha </a:t>
            </a:r>
            <a:r>
              <a:rPr lang="en-US" sz="2400" dirty="0" err="1"/>
              <a:t>mẹ</a:t>
            </a:r>
            <a:r>
              <a:rPr lang="en-US" sz="2400" dirty="0"/>
              <a:t> ( bánh </a:t>
            </a:r>
            <a:r>
              <a:rPr lang="en-US" sz="2400" dirty="0" err="1"/>
              <a:t>xe</a:t>
            </a:r>
            <a:r>
              <a:rPr lang="en-US" sz="2400" dirty="0"/>
              <a:t> roulette,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đấu</a:t>
            </a:r>
            <a:r>
              <a:rPr lang="en-US" sz="2400" dirty="0"/>
              <a:t>,…)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lai </a:t>
            </a:r>
            <a:r>
              <a:rPr lang="en-US" sz="2400" dirty="0" err="1"/>
              <a:t>ghép</a:t>
            </a:r>
            <a:r>
              <a:rPr lang="en-US" sz="2400" dirty="0"/>
              <a:t> (OX, PMX, CX)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(</a:t>
            </a:r>
            <a:r>
              <a:rPr lang="en-US" sz="2400" dirty="0" err="1"/>
              <a:t>makespan</a:t>
            </a:r>
            <a:r>
              <a:rPr lang="en-US" sz="2400" dirty="0"/>
              <a:t>)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08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C4E7B-D9A0-BF2C-C4FD-1A264871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5AD96-72A3-19DD-8E22-67EB1D46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quả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B1A-7DEC-655F-4780-39BEA747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6" y="1324928"/>
            <a:ext cx="8524188" cy="4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679192"/>
            <a:ext cx="4383024" cy="1499616"/>
          </a:xfrm>
        </p:spPr>
        <p:txBody>
          <a:bodyPr/>
          <a:lstStyle/>
          <a:p>
            <a:r>
              <a:rPr lang="en-US" dirty="0"/>
              <a:t>3. Evolutionary Programming</a:t>
            </a:r>
          </a:p>
        </p:txBody>
      </p:sp>
    </p:spTree>
    <p:extLst>
      <p:ext uri="{BB962C8B-B14F-4D97-AF65-F5344CB8AC3E}">
        <p14:creationId xmlns:p14="http://schemas.microsoft.com/office/powerpoint/2010/main" val="194941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Evolutionary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/>
              <a:t>Evolutionary Programming</a:t>
            </a:r>
            <a:r>
              <a:rPr lang="vi-VN" sz="2400"/>
              <a:t> </a:t>
            </a:r>
            <a:r>
              <a:rPr lang="vi-VN" sz="2400" dirty="0"/>
              <a:t>(Lập trình tiến hóa – EP)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lấy</a:t>
            </a:r>
            <a:r>
              <a:rPr lang="en-US" sz="2400" dirty="0"/>
              <a:t> </a:t>
            </a:r>
            <a:r>
              <a:rPr lang="vi-VN" sz="2400" dirty="0"/>
              <a:t>cảm hứng từ việc mô phỏng các hành vi trong quá trình tiến hóa</a:t>
            </a:r>
            <a:r>
              <a:rPr lang="en-US" sz="2400" dirty="0"/>
              <a:t>. </a:t>
            </a:r>
          </a:p>
          <a:p>
            <a:r>
              <a:rPr lang="vi-VN" sz="2400" dirty="0"/>
              <a:t>EP tìm một tập hành vi tối ưu trong tập không gian hành vi quan sát được </a:t>
            </a:r>
            <a:endParaRPr lang="en-US" sz="2400" dirty="0"/>
          </a:p>
          <a:p>
            <a:r>
              <a:rPr lang="vi-VN" sz="2400" dirty="0"/>
              <a:t>EP không sử dụng toán tử lai ghép, chỉ sử dụng toán tử đột biến để sinh ra quần thể con mới</a:t>
            </a:r>
            <a:endParaRPr lang="en-US" sz="2400" dirty="0"/>
          </a:p>
          <a:p>
            <a:r>
              <a:rPr lang="en-US" sz="2400" dirty="0"/>
              <a:t>Trong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,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nghi</a:t>
            </a:r>
            <a:r>
              <a:rPr lang="en-US" sz="2400" dirty="0"/>
              <a:t> (fitness)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makespan</a:t>
            </a:r>
            <a:r>
              <a:rPr lang="en-US" sz="2400" dirty="0"/>
              <a:t> (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556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AE5C3-3D27-FDC9-6757-BB0D3533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DBB04-2B48-37AA-0D8B-2009BE8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4C0017-972F-D4B9-5AFF-78ADBE39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phương pháp đột biến được sử dụng</a:t>
            </a:r>
            <a:endParaRPr lang="en-US" dirty="0"/>
          </a:p>
        </p:txBody>
      </p:sp>
      <p:pic>
        <p:nvPicPr>
          <p:cNvPr id="8" name="Content Placeholder 7" descr="A diagram of a parent and parent&#10;&#10;AI-generated content may be incorrect.">
            <a:extLst>
              <a:ext uri="{FF2B5EF4-FFF2-40B4-BE49-F238E27FC236}">
                <a16:creationId xmlns:a16="http://schemas.microsoft.com/office/drawing/2014/main" id="{EC7CE2F8-5860-C21B-A05E-C40681D73D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7" y="935736"/>
            <a:ext cx="7465625" cy="4986528"/>
          </a:xfrm>
        </p:spPr>
      </p:pic>
    </p:spTree>
    <p:extLst>
      <p:ext uri="{BB962C8B-B14F-4D97-AF65-F5344CB8AC3E}">
        <p14:creationId xmlns:p14="http://schemas.microsoft.com/office/powerpoint/2010/main" val="155768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5946394" cy="5132832"/>
          </a:xfrm>
        </p:spPr>
        <p:txBody>
          <a:bodyPr/>
          <a:lstStyle/>
          <a:p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lọc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đấu</a:t>
            </a:r>
            <a:r>
              <a:rPr lang="en-US" sz="2400" dirty="0"/>
              <a:t> (Tournament selection)</a:t>
            </a:r>
          </a:p>
          <a:p>
            <a:pPr lvl="1"/>
            <a:r>
              <a:rPr lang="en-US" sz="2000" dirty="0" err="1"/>
              <a:t>Giả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s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đột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P(t+1)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lọc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combined(t) = P(t) + O(t)</a:t>
            </a:r>
          </a:p>
          <a:p>
            <a:pPr lvl="1"/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“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” m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combined(t)</a:t>
            </a:r>
          </a:p>
          <a:p>
            <a:pPr lvl="1"/>
            <a:r>
              <a:rPr lang="en-US" sz="2000" dirty="0"/>
              <a:t>Hai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so </a:t>
            </a:r>
            <a:r>
              <a:rPr lang="en-US" sz="2000" dirty="0" err="1"/>
              <a:t>sánh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nghi</a:t>
            </a:r>
            <a:r>
              <a:rPr lang="en-US" sz="2000" dirty="0"/>
              <a:t>,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nghi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giành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thắng</a:t>
            </a:r>
            <a:endParaRPr lang="en-US" sz="2000" dirty="0"/>
          </a:p>
          <a:p>
            <a:pPr lvl="1"/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thắng</a:t>
            </a:r>
            <a:r>
              <a:rPr lang="en-US" sz="2000" dirty="0"/>
              <a:t>,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lũy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1 </a:t>
            </a:r>
            <a:r>
              <a:rPr lang="en-US" sz="2000" dirty="0" err="1"/>
              <a:t>điểm</a:t>
            </a:r>
            <a:r>
              <a:rPr lang="en-US" sz="2000" dirty="0"/>
              <a:t>. </a:t>
            </a:r>
            <a:r>
              <a:rPr lang="en-US" sz="2000" dirty="0" err="1"/>
              <a:t>Nếu</a:t>
            </a:r>
            <a:r>
              <a:rPr lang="en-US" sz="2000" dirty="0"/>
              <a:t> 2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hòa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(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fitness), </a:t>
            </a:r>
            <a:r>
              <a:rPr lang="en-US" sz="2000" dirty="0" err="1"/>
              <a:t>cả</a:t>
            </a:r>
            <a:r>
              <a:rPr lang="en-US" sz="2000" dirty="0"/>
              <a:t> 2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endParaRPr lang="en-US" sz="2000" dirty="0"/>
          </a:p>
          <a:p>
            <a:pPr lvl="1"/>
            <a:r>
              <a:rPr lang="en-US" sz="2000" dirty="0"/>
              <a:t>Sau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thúc</a:t>
            </a:r>
            <a:r>
              <a:rPr lang="en-US" sz="2000" dirty="0"/>
              <a:t>, s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đột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endParaRPr lang="en-US" sz="2000" dirty="0"/>
          </a:p>
        </p:txBody>
      </p:sp>
      <p:pic>
        <p:nvPicPr>
          <p:cNvPr id="6" name="Picture 5" descr="A couple of men in fencing clothing&#10;&#10;AI-generated content may be incorrect.">
            <a:extLst>
              <a:ext uri="{FF2B5EF4-FFF2-40B4-BE49-F238E27FC236}">
                <a16:creationId xmlns:a16="http://schemas.microsoft.com/office/drawing/2014/main" id="{2135DBC7-1380-FC3C-40FD-9BF0B579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43" y="1547622"/>
            <a:ext cx="2377440" cy="3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F970-B7B8-1E30-1272-B427DCC5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4CF65-DFAA-E412-C27F-A99F9231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03F8B-2F77-96D2-FAC2-7E42FCE2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: Random seed vs NEH seed</a:t>
            </a:r>
          </a:p>
        </p:txBody>
      </p:sp>
      <p:pic>
        <p:nvPicPr>
          <p:cNvPr id="6" name="Content Placeholder 5" descr="A graph with a red line&#10;&#10;AI-generated content may be incorrect.">
            <a:extLst>
              <a:ext uri="{FF2B5EF4-FFF2-40B4-BE49-F238E27FC236}">
                <a16:creationId xmlns:a16="http://schemas.microsoft.com/office/drawing/2014/main" id="{574BD29F-4EB4-3EDA-2771-D43266B59A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32"/>
            <a:ext cx="4517580" cy="2710548"/>
          </a:xfrm>
        </p:spPr>
      </p:pic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C4A87F-B7BE-AD2C-36E2-55C3C4695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0" y="2160032"/>
            <a:ext cx="4517581" cy="27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D572B-C2C2-2D79-8F62-860D69396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4119B-EF34-8DD8-B55C-3D95666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3065E-C08C-5312-109D-2852F736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DD3E156C-A359-590A-5A71-8BB2B99D65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064"/>
            <a:ext cx="4572000" cy="2743200"/>
          </a:xfrm>
        </p:spPr>
      </p:pic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194CB55F-405F-B92E-E0AA-3A05652B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91063"/>
            <a:ext cx="4572001" cy="2743201"/>
          </a:xfrm>
          <a:prstGeom prst="rect">
            <a:avLst/>
          </a:prstGeom>
        </p:spPr>
      </p:pic>
      <p:pic>
        <p:nvPicPr>
          <p:cNvPr id="12" name="Picture 11" descr="A graph with a red line&#10;&#10;AI-generated content may be incorrect.">
            <a:extLst>
              <a:ext uri="{FF2B5EF4-FFF2-40B4-BE49-F238E27FC236}">
                <a16:creationId xmlns:a16="http://schemas.microsoft.com/office/drawing/2014/main" id="{53AE62C4-F1C8-2D73-540F-3C15A4274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0575"/>
            <a:ext cx="4572000" cy="2743200"/>
          </a:xfrm>
          <a:prstGeom prst="rect">
            <a:avLst/>
          </a:prstGeom>
        </p:spPr>
      </p:pic>
      <p:pic>
        <p:nvPicPr>
          <p:cNvPr id="14" name="Picture 13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47865AD2-4DEC-A325-6505-CC1032AF9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670576"/>
            <a:ext cx="45719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34B2-BD62-B5E1-F8D1-D8B2EAC1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FF5F-DC40-C7B6-4433-DFC7F4D2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796" y="2679192"/>
            <a:ext cx="4984408" cy="1499616"/>
          </a:xfrm>
        </p:spPr>
        <p:txBody>
          <a:bodyPr/>
          <a:lstStyle/>
          <a:p>
            <a:r>
              <a:rPr lang="en-US" dirty="0"/>
              <a:t>4. Particle Swarm Optimization</a:t>
            </a:r>
          </a:p>
        </p:txBody>
      </p:sp>
    </p:spTree>
    <p:extLst>
      <p:ext uri="{BB962C8B-B14F-4D97-AF65-F5344CB8AC3E}">
        <p14:creationId xmlns:p14="http://schemas.microsoft.com/office/powerpoint/2010/main" val="205688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PSO cho PFSP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25144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Dựa trên paper: Zhang, L., &amp; Wu, J. (2014). A PSO-Based hybrid metaheuristic for permutation flowshop scheduling problems. </a:t>
            </a:r>
            <a:r>
              <a:rPr lang="en-US" i="1"/>
              <a:t>The Scientific World JOURNAL</a:t>
            </a:r>
            <a:r>
              <a:rPr lang="en-US"/>
              <a:t>, </a:t>
            </a:r>
            <a:r>
              <a:rPr lang="en-US" i="1"/>
              <a:t>2014</a:t>
            </a:r>
            <a:r>
              <a:rPr lang="en-US"/>
              <a:t>, 1-8. </a:t>
            </a:r>
          </a:p>
          <a:p>
            <a:pPr>
              <a:lnSpc>
                <a:spcPct val="100000"/>
              </a:lnSpc>
            </a:pPr>
            <a:r>
              <a:rPr lang="en-US"/>
              <a:t>Mục tiêu: tối ưu makespan (C</a:t>
            </a:r>
            <a:r>
              <a:rPr lang="en-US" baseline="-25000"/>
              <a:t>max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</a:pPr>
            <a:r>
              <a:rPr lang="en-US"/>
              <a:t>Áp dụng PSO kết hợp Simulated Annealing và Stochastic Variable Neighborhood Search (SA_VNS)</a:t>
            </a:r>
          </a:p>
        </p:txBody>
      </p:sp>
    </p:spTree>
    <p:extLst>
      <p:ext uri="{BB962C8B-B14F-4D97-AF65-F5344CB8AC3E}">
        <p14:creationId xmlns:p14="http://schemas.microsoft.com/office/powerpoint/2010/main" val="25600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78326" y="1980269"/>
            <a:ext cx="7342482" cy="1637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Permutation Flow Shop Problem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78326" y="3823050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Nhóm</a:t>
            </a:r>
            <a:r>
              <a:rPr lang="en-US" sz="2800" b="0" dirty="0"/>
              <a:t> 2 – Tính toán tiến hoá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2EF8-9060-2E18-B371-34125E925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31B7C-5F56-C97A-552E-19F60074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BAC3A-E5E4-1263-64CB-297BAB53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477E49-95F4-6603-D407-38F4085CA13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5251440"/>
              </a:xfrm>
            </p:spPr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Phần tử thứ i ở thế hệ thứ t: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Vận tốc của phần tử: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Vận tốc và vị trí của thế hệ tiếp theo: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với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là tham số quán tính,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là thành phần nhận thức,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là thành phần xã hội,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là các số ngẫu nhiên trong (0, 1).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477E49-95F4-6603-D407-38F4085CA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5251440"/>
              </a:xfrm>
              <a:blipFill>
                <a:blip r:embed="rId2"/>
                <a:stretch>
                  <a:fillRect l="-1462" b="-24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4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875C8-05E8-066C-EA50-BB5296F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B18BB-7737-5678-2A0B-EE99DC18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DCC61-E672-B4FC-AA82-FFDE193A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PSO (tiếp)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FC9E7-A897-4C04-B020-C941CA46B4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25144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Biểu diễn lời giải: Sử dụng smallest position value (SPV) để chuyển các giá trị liên tục thành hoán vị của job.</a:t>
            </a:r>
          </a:p>
          <a:p>
            <a:pPr>
              <a:lnSpc>
                <a:spcPct val="100000"/>
              </a:lnSpc>
            </a:pPr>
            <a:r>
              <a:rPr lang="en-US"/>
              <a:t>Khởi tạo quần thể: Khởi tạo ngẫu nhiên hoặc sử dụng NEH heuristic</a:t>
            </a:r>
          </a:p>
        </p:txBody>
      </p:sp>
    </p:spTree>
    <p:extLst>
      <p:ext uri="{BB962C8B-B14F-4D97-AF65-F5344CB8AC3E}">
        <p14:creationId xmlns:p14="http://schemas.microsoft.com/office/powerpoint/2010/main" val="18943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SA_VNS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Sử dụng cho tìm kiếm cục bộ</a:t>
            </a:r>
          </a:p>
          <a:p>
            <a:r>
              <a:rPr lang="en-US"/>
              <a:t>VNS: có 2 phương thức insert() và interchange()</a:t>
            </a:r>
          </a:p>
          <a:p>
            <a:r>
              <a:rPr lang="en-US"/>
              <a:t>SA: sử dụng ngưỡng chấp nhận giảm dần (decreasing acceptance threshold) để tối ưu thời gian tính toán</a:t>
            </a:r>
          </a:p>
          <a:p>
            <a:r>
              <a:rPr lang="en-US"/>
              <a:t>Điểm tối ưu toàn cục không cải thiện sau một vài vòng lặp </a:t>
            </a:r>
            <a:r>
              <a:rPr lang="en-US">
                <a:sym typeface="Wingdings" pitchFamily="2" charset="2"/>
              </a:rPr>
              <a:t> Áp dụng với các phần tử có độ lệch hàm mục tiêu với điểm tối ưu dưới 2%</a:t>
            </a:r>
          </a:p>
          <a:p>
            <a:r>
              <a:rPr lang="en-US">
                <a:sym typeface="Wingdings" pitchFamily="2" charset="2"/>
              </a:rPr>
              <a:t>Ngoài ra còn áp dụng pathrelinking strategy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F9A0-DDEA-1AAB-4B61-C1153C88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B498D-6069-4024-E45B-CFA329B5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BED781-A8F3-1376-D217-5BB2121A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quan thuật toán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A13A73B-04F3-71D3-7A8A-A86148F6AD5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 anchor="ctr"/>
              <a:lstStyle/>
              <a:p>
                <a:r>
                  <a:rPr lang="en-US"/>
                  <a:t>Khởi tạo</a:t>
                </a:r>
              </a:p>
              <a:p>
                <a:r>
                  <a:rPr lang="en-US"/>
                  <a:t>Cài đặt các giá trị ban đầu</a:t>
                </a:r>
              </a:p>
              <a:p>
                <a:r>
                  <a:rPr lang="en-US"/>
                  <a:t>Sinh các hoán vị của job sử dụng SPV</a:t>
                </a:r>
              </a:p>
              <a:p>
                <a:r>
                  <a:rPr lang="en-US"/>
                  <a:t>Cập nhật vị trí phần tử</a:t>
                </a:r>
              </a:p>
              <a:p>
                <a:r>
                  <a:rPr lang="en-US"/>
                  <a:t>Tìm kiếm cục bộ</a:t>
                </a:r>
              </a:p>
              <a:p>
                <a:r>
                  <a:rPr lang="en-US"/>
                  <a:t>Cập nhật quần thể</a:t>
                </a:r>
              </a:p>
              <a:p>
                <a:r>
                  <a:rPr lang="en-US"/>
                  <a:t>Điều kiện dừng: t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ax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A13A73B-04F3-71D3-7A8A-A86148F6A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2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2D3C0-D0B0-6C55-AA9D-D6908E70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46889-2F09-5AF1-40E6-4166CB20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E400A-5CC9-D9F5-AF5D-FFC27553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sánh kết quả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4611B-310A-8BAD-FB90-3C44E5E2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4" y="1169474"/>
            <a:ext cx="8454172" cy="358090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58D769-60A8-8CE0-8958-9D676F229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914" y="4896685"/>
            <a:ext cx="8454172" cy="1182623"/>
          </a:xfrm>
        </p:spPr>
        <p:txBody>
          <a:bodyPr anchor="ctr"/>
          <a:lstStyle/>
          <a:p>
            <a:r>
              <a:rPr lang="en-US"/>
              <a:t>Thuật toán có kết quả trung bình tốt nhất</a:t>
            </a:r>
          </a:p>
          <a:p>
            <a:r>
              <a:rPr lang="en-US"/>
              <a:t>Kết quả cạnh tranh với các thuật toán khác</a:t>
            </a:r>
          </a:p>
        </p:txBody>
      </p:sp>
    </p:spTree>
    <p:extLst>
      <p:ext uri="{BB962C8B-B14F-4D97-AF65-F5344CB8AC3E}">
        <p14:creationId xmlns:p14="http://schemas.microsoft.com/office/powerpoint/2010/main" val="15455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7F2D2-F2AA-E97B-D4E8-E4592781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7E5BD-4060-9714-A686-24E84537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quả thực nghiệm (n = 20, m = 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BE9F8-B58C-BDD9-BF54-14E63AC6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" y="1882020"/>
            <a:ext cx="8856958" cy="3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7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482C-B48C-76C9-6B91-AF8D790E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C8AB5-F999-A5A3-1BE0-C18D8FC4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0423C-77B1-C8A2-6B34-73200D74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quả thực nghiệm (n = 20, m = 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0C893-C5B3-D9E0-0BA9-B6E8FB30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48" y="1048141"/>
            <a:ext cx="7039303" cy="50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1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B6A7-D3B0-C0F7-78CE-B505D07A6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87FCA-CA1C-FC1D-0CAD-10770091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66883-65C8-8A8E-2D74-06668A76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quả thực nghiệm (n = 20, m = 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BCF78-789A-09E3-963D-6429742D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1574284"/>
            <a:ext cx="7207469" cy="42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2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CA66-341C-0293-5A66-910FECF3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0F9B-0B2A-D48F-C78F-BCC759A2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796" y="2679192"/>
            <a:ext cx="4984408" cy="1499616"/>
          </a:xfrm>
        </p:spPr>
        <p:txBody>
          <a:bodyPr/>
          <a:lstStyle/>
          <a:p>
            <a:r>
              <a:rPr lang="en-US" dirty="0"/>
              <a:t>5. Ant Colony Optimization</a:t>
            </a:r>
          </a:p>
        </p:txBody>
      </p:sp>
    </p:spTree>
    <p:extLst>
      <p:ext uri="{BB962C8B-B14F-4D97-AF65-F5344CB8AC3E}">
        <p14:creationId xmlns:p14="http://schemas.microsoft.com/office/powerpoint/2010/main" val="7506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DD2C7-446F-142C-E21F-79F2DDD5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C24A0-8F06-05A1-92AE-DE4B6C3E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7A5B15-AEB1-7F00-70F4-BC660270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C1AE0-DB0F-2460-7B4F-0544D4E51D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CFE8A8-72DF-6B3C-FC58-98E08F7D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9" y="1546475"/>
            <a:ext cx="8428461" cy="37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5AFB-AE57-1A39-E60E-C2F496ECE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E5BA-F918-B790-9E93-6D414522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679192"/>
            <a:ext cx="4383024" cy="1499616"/>
          </a:xfrm>
        </p:spPr>
        <p:txBody>
          <a:bodyPr/>
          <a:lstStyle/>
          <a:p>
            <a:r>
              <a:rPr lang="en-US" dirty="0"/>
              <a:t>1. Giới thiệu bài toán</a:t>
            </a:r>
          </a:p>
        </p:txBody>
      </p:sp>
    </p:spTree>
    <p:extLst>
      <p:ext uri="{BB962C8B-B14F-4D97-AF65-F5344CB8AC3E}">
        <p14:creationId xmlns:p14="http://schemas.microsoft.com/office/powerpoint/2010/main" val="367494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45A7-C76C-F38E-2B22-98E532CB1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5ABC7-1347-194D-8373-818315B9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52309-BE1A-4175-D841-142903A4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Pheromone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1B2D3-7743-F310-00E2-2DCB50EB8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endParaRPr lang="en-US" dirty="0"/>
          </a:p>
        </p:txBody>
      </p:sp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5F0AE9D-868A-79F5-E99D-208F24E4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8" y="1076895"/>
            <a:ext cx="8222483" cy="47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CF68-5D36-C872-FB3E-3F360EA8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43451-B674-B472-9E79-42AD56D8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8918C-6239-628D-827B-AD3984D6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Quy </a:t>
            </a:r>
            <a:r>
              <a:rPr lang="en-US" dirty="0" err="1"/>
              <a:t>tắc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kiến</a:t>
            </a:r>
            <a:endParaRPr lang="en-US" dirty="0"/>
          </a:p>
        </p:txBody>
      </p:sp>
      <p:pic>
        <p:nvPicPr>
          <p:cNvPr id="6" name="Picture 5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362EA2FB-FB73-FF64-D448-AFAA992E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0" y="1272583"/>
            <a:ext cx="8289379" cy="45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858A-91A8-2D78-D0E3-07C8680D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D7206-699C-0323-4EEF-C7D17325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4C02E-19D2-DD54-2AC8-B2373BBA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464649-08A9-5A87-58AB-A74BB89D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95" y="1067602"/>
            <a:ext cx="8299272" cy="48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5EE8-731F-3735-20B2-FC7CA833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44D69-B04A-7248-8EEF-5D333988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76876-BB79-0BC7-3F4B-63860844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Pheromone</a:t>
            </a:r>
          </a:p>
        </p:txBody>
      </p:sp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CF79F61-57D3-F7DB-E0B0-E522848D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99" y="963168"/>
            <a:ext cx="8142001" cy="50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EEEF-E35A-A2D8-4910-ACCBF647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2B376-0DF5-112B-2617-C186B8C7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2608B-9D9C-3774-0DED-F23CC840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B6DD6-2BA0-B9D3-5552-3F82ECD3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18" y="1074574"/>
            <a:ext cx="6624163" cy="51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7" y="175765"/>
            <a:ext cx="8673846" cy="451739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sz="2000"/>
            </a:pPr>
            <a:r>
              <a:rPr lang="en-US" sz="2400" dirty="0"/>
              <a:t>PFSP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(Scheduling Problem).</a:t>
            </a:r>
          </a:p>
          <a:p>
            <a:pPr>
              <a:defRPr sz="2000"/>
            </a:pPr>
            <a:r>
              <a:rPr lang="en-US" sz="2400" dirty="0"/>
              <a:t>Trong PFSP, </a:t>
            </a:r>
            <a:r>
              <a:rPr lang="en-US" sz="2400" dirty="0" err="1"/>
              <a:t>có</a:t>
            </a:r>
            <a:r>
              <a:rPr lang="en-US" sz="2400" dirty="0"/>
              <a:t> n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(jobs) </a:t>
            </a:r>
            <a:r>
              <a:rPr lang="en-US" sz="2400" dirty="0" err="1"/>
              <a:t>và</a:t>
            </a:r>
            <a:r>
              <a:rPr lang="en-US" sz="2400" dirty="0"/>
              <a:t> m </a:t>
            </a:r>
            <a:r>
              <a:rPr lang="en-US" sz="2400" dirty="0" err="1"/>
              <a:t>máy</a:t>
            </a:r>
            <a:r>
              <a:rPr lang="en-US" sz="2400" dirty="0"/>
              <a:t> (machines).</a:t>
            </a:r>
          </a:p>
          <a:p>
            <a:pPr>
              <a:defRPr sz="2000"/>
            </a:pP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qua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.</a:t>
            </a:r>
          </a:p>
          <a:p>
            <a:pPr>
              <a:defRPr sz="2000"/>
            </a:pP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: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Makespan</a:t>
            </a:r>
            <a:r>
              <a:rPr lang="en-US" sz="2400" dirty="0"/>
              <a:t> (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).</a:t>
            </a:r>
          </a:p>
        </p:txBody>
      </p:sp>
      <p:pic>
        <p:nvPicPr>
          <p:cNvPr id="6" name="Picture 5" descr="A colorful rectangular blocks with numbers&#10;&#10;AI-generated content may be incorrect.">
            <a:extLst>
              <a:ext uri="{FF2B5EF4-FFF2-40B4-BE49-F238E27FC236}">
                <a16:creationId xmlns:a16="http://schemas.microsoft.com/office/drawing/2014/main" id="{57621F1A-2B7C-A81E-BF79-AD75DAF0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32" y="3429000"/>
            <a:ext cx="6407135" cy="27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84A0-138D-1EF8-21F0-F00233DD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0E4AC-8167-414E-A2FE-A55CDA16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A160BD-6A54-6152-894E-6E4ACA7A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7" y="175765"/>
            <a:ext cx="8673846" cy="451739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2185-E318-4962-3ACC-ECF06D6945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</a:p>
          <a:p>
            <a:pPr marL="0" indent="0">
              <a:buNone/>
              <a:defRPr sz="2000"/>
            </a:pPr>
            <a:r>
              <a:rPr lang="en-US" sz="2400" dirty="0"/>
              <a:t>•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n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J₁, J₂, ..., Jₙ </a:t>
            </a:r>
            <a:r>
              <a:rPr lang="en-US" sz="2400" dirty="0" err="1"/>
              <a:t>và</a:t>
            </a:r>
            <a:r>
              <a:rPr lang="en-US" sz="2400" dirty="0"/>
              <a:t> m </a:t>
            </a:r>
            <a:r>
              <a:rPr lang="en-US" sz="2400" dirty="0" err="1"/>
              <a:t>máy</a:t>
            </a:r>
            <a:r>
              <a:rPr lang="en-US" sz="2400" dirty="0"/>
              <a:t> M₁, M₂, ..., Mₘ.</a:t>
            </a:r>
          </a:p>
          <a:p>
            <a:pPr marL="0" indent="0">
              <a:buNone/>
              <a:defRPr sz="2000"/>
            </a:pPr>
            <a:r>
              <a:rPr lang="en-US" sz="2400" dirty="0"/>
              <a:t>• pᵢⱼ: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j.</a:t>
            </a:r>
          </a:p>
          <a:p>
            <a:pPr marL="0" indent="0">
              <a:buNone/>
              <a:defRPr sz="2000"/>
            </a:pPr>
            <a:r>
              <a:rPr lang="en-US" sz="2400" dirty="0"/>
              <a:t>•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hoán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l-GR" sz="2400" dirty="0"/>
              <a:t>π = (π₁, π₂, ..., π</a:t>
            </a:r>
            <a:r>
              <a:rPr lang="en-US" sz="2400" dirty="0"/>
              <a:t>ₙ)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.</a:t>
            </a:r>
          </a:p>
          <a:p>
            <a:pPr marL="0" indent="0">
              <a:buNone/>
              <a:defRPr sz="2000"/>
            </a:pPr>
            <a:r>
              <a:rPr lang="en-US" sz="2400" dirty="0"/>
              <a:t>• </a:t>
            </a:r>
            <a:r>
              <a:rPr lang="en-US" sz="2400" dirty="0" err="1"/>
              <a:t>Makespan</a:t>
            </a:r>
            <a:r>
              <a:rPr lang="en-US" sz="2400" dirty="0"/>
              <a:t> Cₘₐₓ = max(C_{</a:t>
            </a:r>
            <a:r>
              <a:rPr lang="en-US" sz="2400" dirty="0" err="1"/>
              <a:t>i,m</a:t>
            </a:r>
            <a:r>
              <a:rPr lang="en-US" sz="2400" dirty="0"/>
              <a:t>})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.</a:t>
            </a:r>
          </a:p>
          <a:p>
            <a:pPr marL="0" indent="0">
              <a:buNone/>
              <a:defRPr sz="2000"/>
            </a:pP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: Minimize Cₘₐₓ.</a:t>
            </a:r>
          </a:p>
          <a:p>
            <a:pPr marL="0" indent="0">
              <a:buNone/>
              <a:defRPr sz="2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00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29DE-53FE-A80A-D8C3-295A7DEF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30197-03C2-4881-377B-BBEEA144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92ABA-DFB2-FC77-2F62-0EB9F945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7" y="175765"/>
            <a:ext cx="8673846" cy="451739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41F16-E563-474F-0B82-B7CEA505A1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PFSP</a:t>
            </a:r>
          </a:p>
          <a:p>
            <a:pPr marL="0" indent="0">
              <a:buNone/>
              <a:defRPr sz="2000"/>
            </a:pPr>
            <a:r>
              <a:rPr lang="vi-VN" sz="2400" dirty="0"/>
              <a:t>• Lập lịch dây chuyền sản xuất (production line scheduling).</a:t>
            </a:r>
          </a:p>
          <a:p>
            <a:pPr marL="0" indent="0">
              <a:buNone/>
              <a:defRPr sz="2000"/>
            </a:pPr>
            <a:r>
              <a:rPr lang="vi-VN" sz="2400" dirty="0"/>
              <a:t>• Lập kế hoạch gia công cơ khí (machining &amp; manufacturing).</a:t>
            </a:r>
          </a:p>
          <a:p>
            <a:pPr marL="0" indent="0">
              <a:buNone/>
              <a:defRPr sz="2000"/>
            </a:pPr>
            <a:r>
              <a:rPr lang="vi-VN" sz="2400" dirty="0"/>
              <a:t>• Ngành in ấn, may mặc, lắp ráp tự động.</a:t>
            </a:r>
          </a:p>
          <a:p>
            <a:pPr marL="0" indent="0">
              <a:buNone/>
              <a:defRPr sz="2000"/>
            </a:pPr>
            <a:r>
              <a:rPr lang="vi-VN" sz="2400" dirty="0"/>
              <a:t>• Tối ưu hóa trong logistics và vận hành nhà máy.</a:t>
            </a:r>
          </a:p>
          <a:p>
            <a:pPr marL="0" indent="0">
              <a:buNone/>
              <a:defRPr sz="2000"/>
            </a:pPr>
            <a:endParaRPr lang="en-US" sz="2400" dirty="0"/>
          </a:p>
        </p:txBody>
      </p:sp>
      <p:sp>
        <p:nvSpPr>
          <p:cNvPr id="5" name="AutoShape 2" descr="Image result for logistics">
            <a:extLst>
              <a:ext uri="{FF2B5EF4-FFF2-40B4-BE49-F238E27FC236}">
                <a16:creationId xmlns:a16="http://schemas.microsoft.com/office/drawing/2014/main" id="{178AD275-490C-BB82-67E3-BAA2F059CA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logistics">
            <a:extLst>
              <a:ext uri="{FF2B5EF4-FFF2-40B4-BE49-F238E27FC236}">
                <a16:creationId xmlns:a16="http://schemas.microsoft.com/office/drawing/2014/main" id="{31EBD0E8-6CC3-5995-8C88-4EE16AEF7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61754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E716F-A479-B748-CF5E-7DD473A5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649CF-CECA-6301-4BE3-D4DC2663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621FE-13DC-E8A4-66A1-81BF7696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7" y="175765"/>
            <a:ext cx="8673846" cy="451739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5EA37-9414-BABB-F25C-59604C6941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sz="2000"/>
            </a:pPr>
            <a:r>
              <a:rPr lang="en-US" sz="2400" b="1" dirty="0" err="1"/>
              <a:t>Nguồn</a:t>
            </a:r>
            <a:r>
              <a:rPr lang="en-US" sz="2400" b="1" dirty="0"/>
              <a:t> </a:t>
            </a:r>
            <a:r>
              <a:rPr lang="en-US" sz="2400" b="1" dirty="0" err="1"/>
              <a:t>gốc</a:t>
            </a:r>
            <a:r>
              <a:rPr lang="en-US" sz="2400" b="1" dirty="0"/>
              <a:t>:</a:t>
            </a:r>
            <a:r>
              <a:rPr lang="en-US" sz="2400" dirty="0"/>
              <a:t> Permutation Flow Shop Dataset (Mendeley Data, 2019).</a:t>
            </a:r>
          </a:p>
          <a:p>
            <a:pPr>
              <a:defRPr sz="2000"/>
            </a:pPr>
            <a:r>
              <a:rPr lang="vi-VN" sz="2400" b="1" dirty="0"/>
              <a:t>Cơ sở xây dựng: </a:t>
            </a:r>
            <a:r>
              <a:rPr lang="vi-VN" sz="2400" dirty="0"/>
              <a:t>Dựa trên bộ benchmark</a:t>
            </a:r>
            <a:r>
              <a:rPr lang="en-US" sz="2400" dirty="0"/>
              <a:t> </a:t>
            </a:r>
            <a:r>
              <a:rPr lang="vi-VN" sz="2400" dirty="0"/>
              <a:t>của Taillard (1993) </a:t>
            </a:r>
            <a:endParaRPr lang="en-US" sz="2400" dirty="0"/>
          </a:p>
          <a:p>
            <a:pPr>
              <a:defRPr sz="2000"/>
            </a:pPr>
            <a:r>
              <a:rPr lang="vi-VN" sz="2400" b="1" dirty="0"/>
              <a:t>Điểm đặc biệt: </a:t>
            </a:r>
            <a:r>
              <a:rPr lang="vi-VN" sz="2400" dirty="0"/>
              <a:t>Mở rộng bài toán PFSP cổ điển bằng cách thêm yếu tố Kế hoạch nhu cầu (Demand Plans)</a:t>
            </a:r>
            <a:endParaRPr lang="en-US" sz="2400" dirty="0"/>
          </a:p>
          <a:p>
            <a:pPr>
              <a:defRPr sz="2000"/>
            </a:pPr>
            <a:endParaRPr lang="en-US" sz="2400" dirty="0"/>
          </a:p>
          <a:p>
            <a:pPr>
              <a:defRPr sz="2000"/>
            </a:pPr>
            <a:endParaRPr lang="en-US" sz="2400" dirty="0"/>
          </a:p>
        </p:txBody>
      </p:sp>
      <p:pic>
        <p:nvPicPr>
          <p:cNvPr id="7" name="Picture 6" descr="A grid of numbers&#10;&#10;AI-generated content may be incorrect.">
            <a:extLst>
              <a:ext uri="{FF2B5EF4-FFF2-40B4-BE49-F238E27FC236}">
                <a16:creationId xmlns:a16="http://schemas.microsoft.com/office/drawing/2014/main" id="{C40228FC-3C3C-0E89-3478-7EA8E905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72" y="3016577"/>
            <a:ext cx="2466055" cy="29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679192"/>
            <a:ext cx="4383024" cy="1499616"/>
          </a:xfrm>
        </p:spPr>
        <p:txBody>
          <a:bodyPr/>
          <a:lstStyle/>
          <a:p>
            <a:r>
              <a:rPr lang="en-US" dirty="0"/>
              <a:t>2. Genetic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Genetic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Genetic Algorithms (GA) </a:t>
            </a:r>
            <a:r>
              <a:rPr lang="vi-VN" sz="2400" dirty="0"/>
              <a:t>là một nhóm thuật toán tối ưu hóa mô phỏng cách tiến hóa tự nhiên. Ý tưởng rất đơn giản: “chọn cái tốt, lai tạo, đột biến, lặp lại” để dần dần tìm ra lời giải tốt hơn.</a:t>
            </a:r>
            <a:endParaRPr lang="en-US" sz="2400" dirty="0"/>
          </a:p>
          <a:p>
            <a:r>
              <a:rPr lang="vi-VN" sz="2400" dirty="0"/>
              <a:t>GA bắt chước tiến hóa Darwin: </a:t>
            </a:r>
            <a:r>
              <a:rPr lang="vi-VN" sz="2400" b="1" dirty="0"/>
              <a:t>cá thể tốt thì có cơ hội sinh ra thế hệ sau nhiều hơn.</a:t>
            </a:r>
            <a:endParaRPr lang="vi-VN" sz="2400" dirty="0"/>
          </a:p>
          <a:p>
            <a:r>
              <a:rPr lang="vi-VN" sz="2400" dirty="0"/>
              <a:t>Ta coi </a:t>
            </a:r>
            <a:r>
              <a:rPr lang="vi-VN" sz="2400" b="1" dirty="0"/>
              <a:t>một lời giải</a:t>
            </a:r>
            <a:r>
              <a:rPr lang="vi-VN" sz="2400" dirty="0"/>
              <a:t> = </a:t>
            </a:r>
            <a:r>
              <a:rPr lang="vi-VN" sz="2400" b="1" dirty="0"/>
              <a:t>một cá thể</a:t>
            </a:r>
            <a:r>
              <a:rPr lang="vi-VN" sz="2400" dirty="0"/>
              <a:t>.</a:t>
            </a:r>
          </a:p>
          <a:p>
            <a:r>
              <a:rPr lang="vi-VN" sz="2400" dirty="0"/>
              <a:t>Một nhóm lời giải cùng tồn tại = </a:t>
            </a:r>
            <a:r>
              <a:rPr lang="vi-VN" sz="2400" b="1" dirty="0"/>
              <a:t>quần thể (population)</a:t>
            </a:r>
            <a:r>
              <a:rPr lang="vi-VN" sz="2400" dirty="0"/>
              <a:t>.</a:t>
            </a:r>
          </a:p>
          <a:p>
            <a:r>
              <a:rPr lang="vi-VN" sz="2400" dirty="0"/>
              <a:t>Mỗi cá thể được chấm điểm bằng </a:t>
            </a:r>
            <a:r>
              <a:rPr lang="vi-VN" sz="2400" b="1" dirty="0"/>
              <a:t>hàm thích nghi (fitness function)</a:t>
            </a:r>
            <a:r>
              <a:rPr lang="vi-VN" sz="2400" dirty="0"/>
              <a:t>.</a:t>
            </a:r>
          </a:p>
          <a:p>
            <a:r>
              <a:rPr lang="vi-VN" sz="2400" dirty="0"/>
              <a:t>Sau mỗi “thế hệ”, ta tạo ra quần thể mới tốt hơn quần thể cũ.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369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1276</Words>
  <Application>Microsoft Office PowerPoint</Application>
  <PresentationFormat>On-screen Show (4:3)</PresentationFormat>
  <Paragraphs>133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Lato</vt:lpstr>
      <vt:lpstr>Wingdings</vt:lpstr>
      <vt:lpstr>Office Theme</vt:lpstr>
      <vt:lpstr>PowerPoint Presentation</vt:lpstr>
      <vt:lpstr>PowerPoint Presentation</vt:lpstr>
      <vt:lpstr>1. Giới thiệu bài toán</vt:lpstr>
      <vt:lpstr>1. Giới thiệu bài toán</vt:lpstr>
      <vt:lpstr>1. Giới thiệu bài toán</vt:lpstr>
      <vt:lpstr>1. Giới thiệu bài toán</vt:lpstr>
      <vt:lpstr>1. Giới thiệu bài toán: Dataset</vt:lpstr>
      <vt:lpstr>2. Genetic Algorithms</vt:lpstr>
      <vt:lpstr>2. Genetic Algorithms</vt:lpstr>
      <vt:lpstr>2. Genetic Algorithms</vt:lpstr>
      <vt:lpstr>Kết quả</vt:lpstr>
      <vt:lpstr>3. Evolutionary Programming</vt:lpstr>
      <vt:lpstr>3. Evolutionary Programming</vt:lpstr>
      <vt:lpstr>Các phương pháp đột biến được sử dụng</vt:lpstr>
      <vt:lpstr>Phương pháp chọn lọc</vt:lpstr>
      <vt:lpstr>Kết quả thực nghiệm: Random seed vs NEH seed</vt:lpstr>
      <vt:lpstr>Kết quả thực nghiệm</vt:lpstr>
      <vt:lpstr>4. Particle Swarm Optimization</vt:lpstr>
      <vt:lpstr>PSO cho PFSP</vt:lpstr>
      <vt:lpstr>PSO</vt:lpstr>
      <vt:lpstr>PSO (tiếp)</vt:lpstr>
      <vt:lpstr>SA_VNS</vt:lpstr>
      <vt:lpstr>Tổng quan thuật toán</vt:lpstr>
      <vt:lpstr>So sánh kết quả</vt:lpstr>
      <vt:lpstr>Kết quả thực nghiệm (n = 20, m = 20)</vt:lpstr>
      <vt:lpstr>Kết quả thực nghiệm (n = 20, m = 20)</vt:lpstr>
      <vt:lpstr>Kết quả thực nghiệm (n = 20, m = 20)</vt:lpstr>
      <vt:lpstr>5. Ant Colony Optimization</vt:lpstr>
      <vt:lpstr>Ý tưởng</vt:lpstr>
      <vt:lpstr>Ma trận Pheromone</vt:lpstr>
      <vt:lpstr>Quy tắc di chuyển của kiến</vt:lpstr>
      <vt:lpstr>Local search </vt:lpstr>
      <vt:lpstr>Cập nhật Pheromone</vt:lpstr>
      <vt:lpstr>Kết quả thực nghiệm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Tuấn Nghĩa Chu</cp:lastModifiedBy>
  <cp:revision>21</cp:revision>
  <dcterms:created xsi:type="dcterms:W3CDTF">2021-05-28T04:32:29Z</dcterms:created>
  <dcterms:modified xsi:type="dcterms:W3CDTF">2025-12-16T06:37:42Z</dcterms:modified>
</cp:coreProperties>
</file>